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7" r:id="rId3"/>
    <p:sldId id="280" r:id="rId4"/>
    <p:sldId id="282" r:id="rId5"/>
    <p:sldId id="259" r:id="rId6"/>
    <p:sldId id="257" r:id="rId7"/>
    <p:sldId id="260" r:id="rId8"/>
    <p:sldId id="262" r:id="rId9"/>
    <p:sldId id="275" r:id="rId10"/>
    <p:sldId id="278" r:id="rId11"/>
    <p:sldId id="265" r:id="rId12"/>
    <p:sldId id="284" r:id="rId13"/>
    <p:sldId id="267" r:id="rId14"/>
    <p:sldId id="272" r:id="rId15"/>
    <p:sldId id="270" r:id="rId16"/>
    <p:sldId id="271" r:id="rId17"/>
    <p:sldId id="258" r:id="rId18"/>
    <p:sldId id="268" r:id="rId1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98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0.1.12\Marketing\2016\historique%20trafic%202010%202015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fr-FR"/>
  <c:roundedCorners val="1"/>
  <c:style val="19"/>
  <c:chart>
    <c:autoTitleDeleted val="1"/>
    <c:view3D>
      <c:rotX val="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1"/>
        <c:ser>
          <c:idx val="1"/>
          <c:order val="0"/>
          <c:spPr>
            <a:solidFill>
              <a:srgbClr val="558ED5"/>
            </a:solidFill>
          </c:spPr>
          <c:invertIfNegative val="1"/>
          <c:dPt>
            <c:idx val="4"/>
            <c:invertIfNegative val="1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F32C-4100-9BD0-97DD03EA6740}"/>
              </c:ext>
            </c:extLst>
          </c:dPt>
          <c:dLbls>
            <c:dLbl>
              <c:idx val="0"/>
              <c:layout>
                <c:manualLayout>
                  <c:x val="1.7792923290249132E-2"/>
                  <c:y val="-0.3699846130114756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 721 892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F32C-4100-9BD0-97DD03EA6740}"/>
                </c:ext>
              </c:extLst>
            </c:dLbl>
            <c:dLbl>
              <c:idx val="1"/>
              <c:layout>
                <c:manualLayout>
                  <c:x val="8.7974793245184247E-3"/>
                  <c:y val="-0.34251502331104139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 694 829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F32C-4100-9BD0-97DD03EA6740}"/>
                </c:ext>
              </c:extLst>
            </c:dLbl>
            <c:dLbl>
              <c:idx val="2"/>
              <c:layout>
                <c:manualLayout>
                  <c:x val="1.5206878621304439E-2"/>
                  <c:y val="-0.3939928164776372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752 291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F32C-4100-9BD0-97DD03EA6740}"/>
                </c:ext>
              </c:extLst>
            </c:dLbl>
            <c:dLbl>
              <c:idx val="3"/>
              <c:layout>
                <c:manualLayout>
                  <c:x val="1.5186326944980949E-2"/>
                  <c:y val="-0.45124965073237738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896 246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F32C-4100-9BD0-97DD03EA6740}"/>
                </c:ext>
              </c:extLst>
            </c:dLbl>
            <c:dLbl>
              <c:idx val="4"/>
              <c:layout>
                <c:manualLayout>
                  <c:x val="1.0309637002921854E-2"/>
                  <c:y val="-0.1851812066538040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313 289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F32C-4100-9BD0-97DD03EA6740}"/>
                </c:ext>
              </c:extLst>
            </c:dLbl>
            <c:dLbl>
              <c:idx val="5"/>
              <c:layout>
                <c:manualLayout>
                  <c:x val="1.0150547219333481E-2"/>
                  <c:y val="-0.29027133197754346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 582 601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F32C-4100-9BD0-97DD03EA6740}"/>
                </c:ext>
              </c:extLst>
            </c:dLbl>
            <c:dLbl>
              <c:idx val="6"/>
              <c:layout>
                <c:manualLayout>
                  <c:x val="1.5824047937404051E-2"/>
                  <c:y val="-0.3208892504620767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rgbClr val="002060"/>
                        </a:solidFill>
                      </a:rPr>
                      <a:t> 514 535   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F32C-4100-9BD0-97DD03EA6740}"/>
                </c:ext>
              </c:extLst>
            </c:dLbl>
            <c:dLbl>
              <c:idx val="7"/>
              <c:layout>
                <c:manualLayout>
                  <c:x val="1.0428613876095659E-2"/>
                  <c:y val="-0.27366744452477371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 440 460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F32C-4100-9BD0-97DD03EA6740}"/>
                </c:ext>
              </c:extLst>
            </c:dLbl>
            <c:dLbl>
              <c:idx val="8"/>
              <c:layout>
                <c:manualLayout>
                  <c:x val="1.4449314118754025E-2"/>
                  <c:y val="-8.085101945038329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 52 781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F32C-4100-9BD0-97DD03EA67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002060"/>
                    </a:solidFill>
                  </a:defRPr>
                </a:pPr>
                <a:endParaRPr lang="fr-TN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[1]Feuil2!$A$12:$A$20</c:f>
              <c:numCache>
                <c:formatCode>General</c:formatCode>
                <c:ptCount val="9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</c:numCache>
            </c:numRef>
          </c:cat>
          <c:val>
            <c:numRef>
              <c:f>[1]Feuil2!$B$12:$B$20</c:f>
              <c:numCache>
                <c:formatCode>General</c:formatCode>
                <c:ptCount val="9"/>
                <c:pt idx="0">
                  <c:v>721892</c:v>
                </c:pt>
                <c:pt idx="1">
                  <c:v>694829</c:v>
                </c:pt>
                <c:pt idx="2">
                  <c:v>752291</c:v>
                </c:pt>
                <c:pt idx="3">
                  <c:v>896246</c:v>
                </c:pt>
                <c:pt idx="4">
                  <c:v>313289</c:v>
                </c:pt>
                <c:pt idx="5">
                  <c:v>582601</c:v>
                </c:pt>
                <c:pt idx="6">
                  <c:v>514535</c:v>
                </c:pt>
                <c:pt idx="7">
                  <c:v>440460</c:v>
                </c:pt>
                <c:pt idx="8">
                  <c:v>52781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  <c:ext xmlns:c16="http://schemas.microsoft.com/office/drawing/2014/chart" uri="{C3380CC4-5D6E-409C-BE32-E72D297353CC}">
              <c16:uniqueId val="{0000000A-F32C-4100-9BD0-97DD03EA67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58709120"/>
        <c:axId val="58710656"/>
        <c:axId val="0"/>
      </c:bar3DChart>
      <c:catAx>
        <c:axId val="58709120"/>
        <c:scaling>
          <c:orientation val="minMax"/>
        </c:scaling>
        <c:delete val="1"/>
        <c:axPos val="b"/>
        <c:numFmt formatCode="General" sourceLinked="1"/>
        <c:majorTickMark val="none"/>
        <c:minorTickMark val="cross"/>
        <c:tickLblPos val="nextTo"/>
        <c:crossAx val="58710656"/>
        <c:crosses val="autoZero"/>
        <c:auto val="1"/>
        <c:lblAlgn val="ctr"/>
        <c:lblOffset val="100"/>
        <c:noMultiLvlLbl val="1"/>
      </c:catAx>
      <c:valAx>
        <c:axId val="58710656"/>
        <c:scaling>
          <c:orientation val="minMax"/>
        </c:scaling>
        <c:delete val="1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#,##0;[Red]#,##0" sourceLinked="0"/>
        <c:majorTickMark val="none"/>
        <c:minorTickMark val="cross"/>
        <c:tickLblPos val="nextTo"/>
        <c:crossAx val="58709120"/>
        <c:crosses val="autoZero"/>
        <c:crossBetween val="between"/>
      </c:valAx>
    </c:plotArea>
    <c:plotVisOnly val="1"/>
    <c:dispBlanksAs val="zero"/>
    <c:showDLblsOverMax val="1"/>
  </c:chart>
  <c:externalData r:id="rId1">
    <c:autoUpdate val="1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D16623-AD15-4FE6-8BC4-C68351A8B02C}" type="datetimeFigureOut">
              <a:rPr lang="fr-FR" smtClean="0"/>
              <a:pPr/>
              <a:t>19/10/2021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BFDB0A-FCF2-48F0-8916-71D67C7640A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5A440-988F-4D55-8B26-57FF6DB677C6}" type="datetime1">
              <a:rPr lang="fr-FR" smtClean="0"/>
              <a:pPr/>
              <a:t>19/10/2021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DDC99-34A0-486B-8911-6596A1098D83}" type="datetime1">
              <a:rPr lang="fr-FR" smtClean="0"/>
              <a:pPr/>
              <a:t>19/10/2021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1E609-2D59-4E1A-91F4-194C82BDD1FE}" type="datetime1">
              <a:rPr lang="fr-FR" smtClean="0"/>
              <a:pPr/>
              <a:t>19/10/2021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32B0-F171-41F7-A24A-523CC2C98BCB}" type="datetime1">
              <a:rPr lang="fr-FR" smtClean="0"/>
              <a:pPr/>
              <a:t>19/10/2021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2663-82B3-4488-87EF-5D34F6E4657F}" type="datetime1">
              <a:rPr lang="fr-FR" smtClean="0"/>
              <a:pPr/>
              <a:t>19/10/2021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1F249-2AF6-42D9-AB84-0A8365100DCD}" type="datetime1">
              <a:rPr lang="fr-FR" smtClean="0"/>
              <a:pPr/>
              <a:t>19/10/2021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686A1-1ED6-4AC1-938C-48A543D29728}" type="datetime1">
              <a:rPr lang="fr-FR" smtClean="0"/>
              <a:pPr/>
              <a:t>19/10/2021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25AEC-5928-4223-9CC2-6E9C7265D980}" type="datetime1">
              <a:rPr lang="fr-FR" smtClean="0"/>
              <a:pPr/>
              <a:t>19/10/2021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DF1C4-67D4-4BA1-A983-42AD9C68F46E}" type="datetime1">
              <a:rPr lang="fr-FR" smtClean="0"/>
              <a:pPr/>
              <a:t>19/10/2021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50DB-AE69-4644-8587-A66BE6CD92EB}" type="datetime1">
              <a:rPr lang="fr-FR" smtClean="0"/>
              <a:pPr/>
              <a:t>19/10/2021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D706-FFC9-45C7-9ABC-081C4E4C2FD1}" type="datetime1">
              <a:rPr lang="fr-FR" smtClean="0"/>
              <a:pPr/>
              <a:t>19/10/2021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704CE-35A4-4CEC-A767-70ED2816D100}" type="datetime1">
              <a:rPr lang="fr-FR" smtClean="0"/>
              <a:pPr/>
              <a:t>19/10/2021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071670" y="4929198"/>
            <a:ext cx="6400800" cy="1752600"/>
          </a:xfrm>
        </p:spPr>
        <p:txBody>
          <a:bodyPr/>
          <a:lstStyle/>
          <a:p>
            <a:pPr algn="r"/>
            <a:r>
              <a:rPr lang="fr-FR" dirty="0"/>
              <a:t>La Goulette Cruise Port</a:t>
            </a:r>
          </a:p>
        </p:txBody>
      </p:sp>
      <p:pic>
        <p:nvPicPr>
          <p:cNvPr id="1026" name="Picture 2" descr="V:\2014\SEA TRADE BARCELONE\Tunisia Barcelone 2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480"/>
            <a:ext cx="9144000" cy="4025559"/>
          </a:xfrm>
          <a:prstGeom prst="rect">
            <a:avLst/>
          </a:prstGeom>
          <a:noFill/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</a:t>
            </a:fld>
            <a:endParaRPr lang="fr-BE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10</a:t>
            </a:fld>
            <a:endParaRPr lang="fr-BE"/>
          </a:p>
        </p:txBody>
      </p:sp>
      <p:pic>
        <p:nvPicPr>
          <p:cNvPr id="5" name="Picture 6" descr="C:\Users\o.elphil.SIEGEOMMP\AppData\Local\Microsoft\Windows\Temporary Internet Files\Content.Outlook\XPUKHUAH\4679560028_91590f4d0c_b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714488"/>
            <a:ext cx="6143668" cy="4223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 l="19922" t="17361" r="14843" b="56944"/>
          <a:stretch>
            <a:fillRect/>
          </a:stretch>
        </p:blipFill>
        <p:spPr bwMode="auto">
          <a:xfrm>
            <a:off x="571472" y="214290"/>
            <a:ext cx="778674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92ECA9D-0081-4728-A607-C9777367A5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72" y="214290"/>
            <a:ext cx="1912296" cy="134535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11</a:t>
            </a:fld>
            <a:endParaRPr lang="fr-BE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4001" y="1785926"/>
            <a:ext cx="7947089" cy="4500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 l="19922" t="17361" r="14843" b="56944"/>
          <a:stretch>
            <a:fillRect/>
          </a:stretch>
        </p:blipFill>
        <p:spPr bwMode="auto">
          <a:xfrm>
            <a:off x="571472" y="214290"/>
            <a:ext cx="778674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4B03898E-0360-48B0-B1BA-24711199B8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214290"/>
            <a:ext cx="1908213" cy="134733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1143000"/>
          </a:xfrm>
        </p:spPr>
        <p:txBody>
          <a:bodyPr>
            <a:normAutofit/>
          </a:bodyPr>
          <a:lstStyle/>
          <a:p>
            <a:r>
              <a:rPr lang="fr-FR" dirty="0">
                <a:latin typeface="Aparajita" pitchFamily="34" charset="0"/>
                <a:cs typeface="Aparajita" pitchFamily="34" charset="0"/>
              </a:rPr>
              <a:t>So </a:t>
            </a:r>
            <a:r>
              <a:rPr lang="fr-FR" dirty="0" err="1">
                <a:latin typeface="Aparajita" pitchFamily="34" charset="0"/>
                <a:cs typeface="Aparajita" pitchFamily="34" charset="0"/>
              </a:rPr>
              <a:t>many</a:t>
            </a:r>
            <a:r>
              <a:rPr lang="fr-FR" dirty="0">
                <a:latin typeface="Aparajita" pitchFamily="34" charset="0"/>
                <a:cs typeface="Aparajita" pitchFamily="34" charset="0"/>
              </a:rPr>
              <a:t> </a:t>
            </a:r>
            <a:r>
              <a:rPr lang="fr-FR" dirty="0" err="1">
                <a:latin typeface="Aparajita" pitchFamily="34" charset="0"/>
                <a:cs typeface="Aparajita" pitchFamily="34" charset="0"/>
              </a:rPr>
              <a:t>things</a:t>
            </a:r>
            <a:r>
              <a:rPr lang="fr-FR" dirty="0">
                <a:latin typeface="Aparajita" pitchFamily="34" charset="0"/>
                <a:cs typeface="Aparajita" pitchFamily="34" charset="0"/>
              </a:rPr>
              <a:t> and </a:t>
            </a:r>
            <a:r>
              <a:rPr lang="fr-FR" dirty="0" err="1">
                <a:latin typeface="Aparajita" pitchFamily="34" charset="0"/>
                <a:cs typeface="Aparajita" pitchFamily="34" charset="0"/>
              </a:rPr>
              <a:t>treasors</a:t>
            </a:r>
            <a:r>
              <a:rPr lang="fr-FR" dirty="0">
                <a:latin typeface="Aparajita" pitchFamily="34" charset="0"/>
                <a:cs typeface="Aparajita" pitchFamily="34" charset="0"/>
              </a:rPr>
              <a:t> to </a:t>
            </a:r>
            <a:r>
              <a:rPr lang="fr-FR" dirty="0" err="1">
                <a:latin typeface="Aparajita" pitchFamily="34" charset="0"/>
                <a:cs typeface="Aparajita" pitchFamily="34" charset="0"/>
              </a:rPr>
              <a:t>discover</a:t>
            </a:r>
            <a:r>
              <a:rPr lang="fr-FR" dirty="0">
                <a:latin typeface="Aparajita" pitchFamily="34" charset="0"/>
                <a:cs typeface="Aparajita" pitchFamily="34" charset="0"/>
              </a:rPr>
              <a:t> ….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12</a:t>
            </a:fld>
            <a:endParaRPr lang="fr-BE"/>
          </a:p>
        </p:txBody>
      </p:sp>
      <p:pic>
        <p:nvPicPr>
          <p:cNvPr id="5122" name="Picture 2" descr="V:\2014\PHOTOS 2014\Lyne049-12 aou¦ét 2014-10-46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643050"/>
            <a:ext cx="1928826" cy="2895048"/>
          </a:xfrm>
          <a:prstGeom prst="rect">
            <a:avLst/>
          </a:prstGeom>
          <a:noFill/>
        </p:spPr>
      </p:pic>
      <p:pic>
        <p:nvPicPr>
          <p:cNvPr id="5123" name="Picture 3" descr="V:\2014\PHOTOS 2014\Lyne204-12 aou¦ét 2014-11-47-1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643050"/>
            <a:ext cx="3000396" cy="1999014"/>
          </a:xfrm>
          <a:prstGeom prst="rect">
            <a:avLst/>
          </a:prstGeom>
          <a:noFill/>
        </p:spPr>
      </p:pic>
      <p:pic>
        <p:nvPicPr>
          <p:cNvPr id="5124" name="Picture 4" descr="V:\2014\PHOTOS 2014\Lyne222-12 aou¦ét 2014-11-53-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4071942"/>
            <a:ext cx="3143272" cy="2094205"/>
          </a:xfrm>
          <a:prstGeom prst="rect">
            <a:avLst/>
          </a:prstGeom>
          <a:noFill/>
        </p:spPr>
      </p:pic>
      <p:pic>
        <p:nvPicPr>
          <p:cNvPr id="5125" name="Picture 5" descr="E:\phtosssss\selection photo village\shoppi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1643050"/>
            <a:ext cx="2786082" cy="1858295"/>
          </a:xfrm>
          <a:prstGeom prst="rect">
            <a:avLst/>
          </a:prstGeom>
          <a:noFill/>
        </p:spPr>
      </p:pic>
      <p:pic>
        <p:nvPicPr>
          <p:cNvPr id="5126" name="Picture 6" descr="E:\phtosssss\selection photo village\local specialitie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3857628"/>
            <a:ext cx="2998932" cy="2000264"/>
          </a:xfrm>
          <a:prstGeom prst="rect">
            <a:avLst/>
          </a:prstGeom>
          <a:noFill/>
        </p:spPr>
      </p:pic>
      <p:pic>
        <p:nvPicPr>
          <p:cNvPr id="5127" name="Picture 7" descr="E:\phtosssss\selection photo village\warm welcom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4786322"/>
            <a:ext cx="2119302" cy="14128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13</a:t>
            </a:fld>
            <a:endParaRPr lang="fr-BE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l="9445" t="22690" r="1504" b="50268"/>
          <a:stretch>
            <a:fillRect/>
          </a:stretch>
        </p:blipFill>
        <p:spPr bwMode="auto">
          <a:xfrm>
            <a:off x="928662" y="1000108"/>
            <a:ext cx="3857652" cy="1870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/>
          <a:srcRect t="1354"/>
          <a:stretch>
            <a:fillRect/>
          </a:stretch>
        </p:blipFill>
        <p:spPr bwMode="auto">
          <a:xfrm>
            <a:off x="857224" y="2928934"/>
            <a:ext cx="3939236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 b="83562"/>
          <a:stretch>
            <a:fillRect/>
          </a:stretch>
        </p:blipFill>
        <p:spPr bwMode="auto">
          <a:xfrm>
            <a:off x="428596" y="142852"/>
            <a:ext cx="8186766" cy="857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428604"/>
            <a:ext cx="2946575" cy="620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14</a:t>
            </a:fld>
            <a:endParaRPr lang="fr-BE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357298"/>
            <a:ext cx="7096125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428604"/>
            <a:ext cx="9144001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15</a:t>
            </a:fld>
            <a:endParaRPr lang="fr-BE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16</a:t>
            </a:fld>
            <a:endParaRPr lang="fr-BE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 r="9226"/>
          <a:stretch>
            <a:fillRect/>
          </a:stretch>
        </p:blipFill>
        <p:spPr bwMode="auto">
          <a:xfrm>
            <a:off x="142844" y="214290"/>
            <a:ext cx="9001156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V:\2014\SEA TRADE BARCELONE\storage sofa .jpg"/>
          <p:cNvPicPr>
            <a:picLocks noChangeAspect="1" noChangeArrowheads="1"/>
          </p:cNvPicPr>
          <p:nvPr/>
        </p:nvPicPr>
        <p:blipFill>
          <a:blip r:embed="rId2"/>
          <a:srcRect r="3154" b="26829"/>
          <a:stretch>
            <a:fillRect/>
          </a:stretch>
        </p:blipFill>
        <p:spPr bwMode="auto">
          <a:xfrm>
            <a:off x="1214414" y="357166"/>
            <a:ext cx="6605634" cy="5572164"/>
          </a:xfrm>
          <a:prstGeom prst="rect">
            <a:avLst/>
          </a:prstGeom>
          <a:noFill/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17</a:t>
            </a:fld>
            <a:endParaRPr lang="fr-BE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18</a:t>
            </a:fld>
            <a:endParaRPr lang="fr-BE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ZoneTexte 5"/>
          <p:cNvSpPr txBox="1"/>
          <p:nvPr/>
        </p:nvSpPr>
        <p:spPr>
          <a:xfrm>
            <a:off x="2428860" y="2428868"/>
            <a:ext cx="42862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chemeClr val="bg1"/>
                </a:solidFill>
              </a:rPr>
              <a:t>THANK YOU FOR YOUR ATTENTION</a:t>
            </a:r>
          </a:p>
          <a:p>
            <a:pPr algn="ctr"/>
            <a:endParaRPr lang="fr-FR" sz="2800" dirty="0">
              <a:solidFill>
                <a:schemeClr val="bg1"/>
              </a:solidFill>
            </a:endParaRPr>
          </a:p>
          <a:p>
            <a:endParaRPr lang="fr-FR" dirty="0"/>
          </a:p>
          <a:p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</a:t>
            </a:fld>
            <a:endParaRPr lang="fr-BE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914400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D51025D5-97CD-4888-9A7A-4004185CEA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84783"/>
            <a:ext cx="2123728" cy="162592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Example</a:t>
            </a:r>
            <a:r>
              <a:rPr lang="fr-FR" dirty="0"/>
              <a:t> of cruise </a:t>
            </a:r>
            <a:r>
              <a:rPr lang="fr-FR" dirty="0" err="1"/>
              <a:t>itineraries</a:t>
            </a:r>
            <a:r>
              <a:rPr lang="fr-FR" dirty="0"/>
              <a:t> </a:t>
            </a:r>
            <a:r>
              <a:rPr lang="fr-FR" dirty="0" err="1"/>
              <a:t>including</a:t>
            </a:r>
            <a:r>
              <a:rPr lang="fr-FR" dirty="0"/>
              <a:t> Tunis call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3</a:t>
            </a:fld>
            <a:endParaRPr lang="fr-BE"/>
          </a:p>
        </p:txBody>
      </p:sp>
      <p:pic>
        <p:nvPicPr>
          <p:cNvPr id="5" name="Picture 2" descr="Résultat de recherche d'images pour &quot;itinéraire croisière tunis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500306"/>
            <a:ext cx="3643338" cy="2550336"/>
          </a:xfrm>
          <a:prstGeom prst="rect">
            <a:avLst/>
          </a:prstGeom>
          <a:noFill/>
        </p:spPr>
      </p:pic>
      <p:pic>
        <p:nvPicPr>
          <p:cNvPr id="6" name="Picture 4" descr="Résultat de recherche d'images pour &quot;itinéraire croisière tunis&quot;"/>
          <p:cNvPicPr>
            <a:picLocks noChangeAspect="1" noChangeArrowheads="1"/>
          </p:cNvPicPr>
          <p:nvPr/>
        </p:nvPicPr>
        <p:blipFill>
          <a:blip r:embed="rId3"/>
          <a:srcRect l="50163" t="3456"/>
          <a:stretch>
            <a:fillRect/>
          </a:stretch>
        </p:blipFill>
        <p:spPr bwMode="auto">
          <a:xfrm>
            <a:off x="4500562" y="2500306"/>
            <a:ext cx="3714776" cy="2627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/>
              <a:t>Cruise </a:t>
            </a:r>
            <a:r>
              <a:rPr lang="fr-FR" dirty="0" err="1"/>
              <a:t>passengers</a:t>
            </a:r>
            <a:r>
              <a:rPr lang="fr-FR" dirty="0"/>
              <a:t> </a:t>
            </a:r>
            <a:r>
              <a:rPr lang="fr-FR" dirty="0" err="1"/>
              <a:t>evolution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2007-2015</a:t>
            </a:r>
            <a:br>
              <a:rPr lang="fr-FR" dirty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4</a:t>
            </a:fld>
            <a:endParaRPr lang="fr-BE"/>
          </a:p>
        </p:txBody>
      </p:sp>
      <p:graphicFrame>
        <p:nvGraphicFramePr>
          <p:cNvPr id="6" name="Graphique 5"/>
          <p:cNvGraphicFramePr/>
          <p:nvPr/>
        </p:nvGraphicFramePr>
        <p:xfrm>
          <a:off x="533400" y="1643050"/>
          <a:ext cx="8077200" cy="364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928662" y="5572140"/>
            <a:ext cx="71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2010:la Goulette Cruise port </a:t>
            </a:r>
            <a:r>
              <a:rPr lang="fr-FR" dirty="0" err="1"/>
              <a:t>was</a:t>
            </a:r>
            <a:r>
              <a:rPr lang="fr-FR" dirty="0"/>
              <a:t> 7th cruise port in the Med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Tunisia: one of the major transit cruise ports in the Med </a:t>
            </a:r>
          </a:p>
        </p:txBody>
      </p:sp>
      <p:pic>
        <p:nvPicPr>
          <p:cNvPr id="3074" name="Picture 2" descr="V:\2014\SEA TRADE MIAMI\STAND\dernière rectif\front desk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6190" t="13598" r="21905" b="24079"/>
          <a:stretch>
            <a:fillRect/>
          </a:stretch>
        </p:blipFill>
        <p:spPr bwMode="auto">
          <a:xfrm>
            <a:off x="5072034" y="1857364"/>
            <a:ext cx="4071966" cy="4357718"/>
          </a:xfrm>
          <a:prstGeom prst="rect">
            <a:avLst/>
          </a:prstGeom>
          <a:noFill/>
        </p:spPr>
      </p:pic>
      <p:sp>
        <p:nvSpPr>
          <p:cNvPr id="6" name="ZoneTexte 5"/>
          <p:cNvSpPr txBox="1"/>
          <p:nvPr/>
        </p:nvSpPr>
        <p:spPr>
          <a:xfrm>
            <a:off x="285720" y="1714488"/>
            <a:ext cx="500066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/>
              <a:t> Strategic geographical location (proximity to major med cruise ports)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/>
              <a:t> Opportunity to exploit for longer on board duty free shops &amp; casino (non EU call)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/>
              <a:t> A modern port infrastructure very appreciated by cruise lines 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/>
              <a:t> Proximity to the port of main touristic sites (within 20km area)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/>
              <a:t> Attractive and original excursions (richness of the hinterland)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/>
              <a:t> Pleasant weather 9 months /year (average 20°)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/>
              <a:t> Safety and security inside and outside the port  </a:t>
            </a:r>
          </a:p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5</a:t>
            </a:fld>
            <a:endParaRPr lang="fr-BE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6</a:t>
            </a:fld>
            <a:endParaRPr lang="fr-BE"/>
          </a:p>
        </p:txBody>
      </p:sp>
      <p:pic>
        <p:nvPicPr>
          <p:cNvPr id="1026" name="Picture 2" descr="C:\Users\maha.benslimane\Desktop\phtosssss\selection\IMG_8938 - Copi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642919"/>
            <a:ext cx="3714776" cy="2595580"/>
          </a:xfrm>
          <a:prstGeom prst="rect">
            <a:avLst/>
          </a:prstGeom>
          <a:noFill/>
        </p:spPr>
      </p:pic>
      <p:pic>
        <p:nvPicPr>
          <p:cNvPr id="1028" name="Picture 4" descr="V:\2012\PHOTO\compress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642918"/>
            <a:ext cx="3500462" cy="2625348"/>
          </a:xfrm>
          <a:prstGeom prst="rect">
            <a:avLst/>
          </a:prstGeom>
          <a:noFill/>
        </p:spPr>
      </p:pic>
      <p:pic>
        <p:nvPicPr>
          <p:cNvPr id="1029" name="Picture 5" descr="E:\PHOTOS\selection photos\14445125_1078650218917844_1409247555452285300_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500438"/>
            <a:ext cx="3714776" cy="2475913"/>
          </a:xfrm>
          <a:prstGeom prst="rect">
            <a:avLst/>
          </a:prstGeom>
          <a:noFill/>
        </p:spPr>
      </p:pic>
      <p:sp>
        <p:nvSpPr>
          <p:cNvPr id="9" name="ZoneTexte 8"/>
          <p:cNvSpPr txBox="1"/>
          <p:nvPr/>
        </p:nvSpPr>
        <p:spPr>
          <a:xfrm>
            <a:off x="2000232" y="6286520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Most of the cruise </a:t>
            </a:r>
            <a:r>
              <a:rPr lang="fr-FR" dirty="0" err="1"/>
              <a:t>lines</a:t>
            </a:r>
            <a:r>
              <a:rPr lang="fr-FR" dirty="0"/>
              <a:t> </a:t>
            </a:r>
            <a:r>
              <a:rPr lang="fr-FR" dirty="0" err="1"/>
              <a:t>visited</a:t>
            </a:r>
            <a:r>
              <a:rPr lang="fr-FR" dirty="0"/>
              <a:t> Tunisia </a:t>
            </a:r>
          </a:p>
        </p:txBody>
      </p:sp>
      <p:pic>
        <p:nvPicPr>
          <p:cNvPr id="1030" name="Picture 6" descr="E:\phtosssss\selection photo village\IMG_16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571876"/>
            <a:ext cx="3286148" cy="24646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r-FR" sz="2400" dirty="0">
                <a:ea typeface="Tahoma" panose="020B0604030504040204" pitchFamily="34" charset="0"/>
                <a:cs typeface="Tahoma" panose="020B0604030504040204" pitchFamily="34" charset="0"/>
              </a:rPr>
              <a:t>Goulette Shipping Cruise (GSC) </a:t>
            </a:r>
            <a:r>
              <a:rPr lang="fr-FR" sz="2400" dirty="0" err="1">
                <a:ea typeface="Tahoma" panose="020B0604030504040204" pitchFamily="34" charset="0"/>
                <a:cs typeface="Tahoma" panose="020B0604030504040204" pitchFamily="34" charset="0"/>
              </a:rPr>
              <a:t>is</a:t>
            </a:r>
            <a:r>
              <a:rPr lang="fr-FR" sz="2400" dirty="0">
                <a:ea typeface="Tahoma" panose="020B0604030504040204" pitchFamily="34" charset="0"/>
                <a:cs typeface="Tahoma" panose="020B0604030504040204" pitchFamily="34" charset="0"/>
              </a:rPr>
              <a:t> a </a:t>
            </a:r>
            <a:r>
              <a:rPr lang="fr-FR" sz="2400" dirty="0" err="1">
                <a:ea typeface="Tahoma" panose="020B0604030504040204" pitchFamily="34" charset="0"/>
                <a:cs typeface="Tahoma" panose="020B0604030504040204" pitchFamily="34" charset="0"/>
              </a:rPr>
              <a:t>limited</a:t>
            </a:r>
            <a:r>
              <a:rPr lang="fr-FR" sz="24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400" dirty="0" err="1">
                <a:ea typeface="Tahoma" panose="020B0604030504040204" pitchFamily="34" charset="0"/>
                <a:cs typeface="Tahoma" panose="020B0604030504040204" pitchFamily="34" charset="0"/>
              </a:rPr>
              <a:t>company</a:t>
            </a:r>
            <a:r>
              <a:rPr lang="fr-FR" sz="24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400" dirty="0" err="1">
                <a:ea typeface="Tahoma" panose="020B0604030504040204" pitchFamily="34" charset="0"/>
                <a:cs typeface="Tahoma" panose="020B0604030504040204" pitchFamily="34" charset="0"/>
              </a:rPr>
              <a:t>which</a:t>
            </a:r>
            <a:r>
              <a:rPr lang="fr-FR" sz="2400" dirty="0">
                <a:ea typeface="Tahoma" panose="020B0604030504040204" pitchFamily="34" charset="0"/>
                <a:cs typeface="Tahoma" panose="020B0604030504040204" pitchFamily="34" charset="0"/>
              </a:rPr>
              <a:t> has </a:t>
            </a:r>
            <a:r>
              <a:rPr lang="fr-FR" sz="2400" dirty="0" err="1">
                <a:ea typeface="Tahoma" panose="020B0604030504040204" pitchFamily="34" charset="0"/>
                <a:cs typeface="Tahoma" panose="020B0604030504040204" pitchFamily="34" charset="0"/>
              </a:rPr>
              <a:t>built</a:t>
            </a:r>
            <a:r>
              <a:rPr lang="fr-FR" sz="2400" dirty="0">
                <a:ea typeface="Tahoma" panose="020B0604030504040204" pitchFamily="34" charset="0"/>
                <a:cs typeface="Tahoma" panose="020B0604030504040204" pitchFamily="34" charset="0"/>
              </a:rPr>
              <a:t> La Goulette Cruise terminal, </a:t>
            </a:r>
            <a:r>
              <a:rPr lang="fr-FR" sz="2400" dirty="0" err="1">
                <a:ea typeface="Tahoma" panose="020B0604030504040204" pitchFamily="34" charset="0"/>
                <a:cs typeface="Tahoma" panose="020B0604030504040204" pitchFamily="34" charset="0"/>
              </a:rPr>
              <a:t>quays</a:t>
            </a:r>
            <a:r>
              <a:rPr lang="fr-FR" sz="2400" dirty="0">
                <a:ea typeface="Tahoma" panose="020B0604030504040204" pitchFamily="34" charset="0"/>
                <a:cs typeface="Tahoma" panose="020B0604030504040204" pitchFamily="34" charset="0"/>
              </a:rPr>
              <a:t> (657 LM) and a </a:t>
            </a:r>
            <a:r>
              <a:rPr lang="fr-FR" sz="2400" dirty="0" err="1">
                <a:ea typeface="Tahoma" panose="020B0604030504040204" pitchFamily="34" charset="0"/>
                <a:cs typeface="Tahoma" panose="020B0604030504040204" pitchFamily="34" charset="0"/>
              </a:rPr>
              <a:t>duty</a:t>
            </a:r>
            <a:r>
              <a:rPr lang="fr-FR" sz="2400" dirty="0">
                <a:ea typeface="Tahoma" panose="020B0604030504040204" pitchFamily="34" charset="0"/>
                <a:cs typeface="Tahoma" panose="020B0604030504040204" pitchFamily="34" charset="0"/>
              </a:rPr>
              <a:t> free Cruise village for shopping and Entertainment.  </a:t>
            </a:r>
          </a:p>
          <a:p>
            <a:pPr algn="just"/>
            <a:endParaRPr lang="fr-FR" sz="2400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fr-FR" sz="2400" dirty="0">
                <a:ea typeface="Tahoma" panose="020B0604030504040204" pitchFamily="34" charset="0"/>
                <a:cs typeface="Tahoma" panose="020B0604030504040204" pitchFamily="34" charset="0"/>
              </a:rPr>
              <a:t>GSC has been </a:t>
            </a:r>
            <a:r>
              <a:rPr lang="fr-FR" sz="2400" dirty="0" err="1">
                <a:ea typeface="Tahoma" panose="020B0604030504040204" pitchFamily="34" charset="0"/>
                <a:cs typeface="Tahoma" panose="020B0604030504040204" pitchFamily="34" charset="0"/>
              </a:rPr>
              <a:t>managing</a:t>
            </a:r>
            <a:r>
              <a:rPr lang="fr-FR" sz="24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400" dirty="0" err="1">
                <a:ea typeface="Tahoma" panose="020B0604030504040204" pitchFamily="34" charset="0"/>
                <a:cs typeface="Tahoma" panose="020B0604030504040204" pitchFamily="34" charset="0"/>
              </a:rPr>
              <a:t>exclusively</a:t>
            </a:r>
            <a:r>
              <a:rPr lang="fr-FR" sz="2400" dirty="0">
                <a:ea typeface="Tahoma" panose="020B0604030504040204" pitchFamily="34" charset="0"/>
                <a:cs typeface="Tahoma" panose="020B0604030504040204" pitchFamily="34" charset="0"/>
              </a:rPr>
              <a:t> the cruise </a:t>
            </a:r>
            <a:r>
              <a:rPr lang="fr-FR" sz="2400" dirty="0" err="1">
                <a:ea typeface="Tahoma" panose="020B0604030504040204" pitchFamily="34" charset="0"/>
                <a:cs typeface="Tahoma" panose="020B0604030504040204" pitchFamily="34" charset="0"/>
              </a:rPr>
              <a:t>traffic</a:t>
            </a:r>
            <a:r>
              <a:rPr lang="fr-FR" sz="2400" dirty="0"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fr-FR" sz="2400" dirty="0" err="1">
                <a:ea typeface="Tahoma" panose="020B0604030504040204" pitchFamily="34" charset="0"/>
                <a:cs typeface="Tahoma" panose="020B0604030504040204" pitchFamily="34" charset="0"/>
              </a:rPr>
              <a:t>at</a:t>
            </a:r>
            <a:r>
              <a:rPr lang="fr-FR" sz="2400" dirty="0">
                <a:ea typeface="Tahoma" panose="020B0604030504040204" pitchFamily="34" charset="0"/>
                <a:cs typeface="Tahoma" panose="020B0604030504040204" pitchFamily="34" charset="0"/>
              </a:rPr>
              <a:t> La Goulette port </a:t>
            </a:r>
            <a:r>
              <a:rPr lang="fr-FR" sz="2400" dirty="0" err="1">
                <a:ea typeface="Tahoma" panose="020B0604030504040204" pitchFamily="34" charset="0"/>
                <a:cs typeface="Tahoma" panose="020B0604030504040204" pitchFamily="34" charset="0"/>
              </a:rPr>
              <a:t>since</a:t>
            </a:r>
            <a:r>
              <a:rPr lang="fr-FR" sz="2400" dirty="0">
                <a:ea typeface="Tahoma" panose="020B0604030504040204" pitchFamily="34" charset="0"/>
                <a:cs typeface="Tahoma" panose="020B0604030504040204" pitchFamily="34" charset="0"/>
              </a:rPr>
              <a:t> 2007 </a:t>
            </a:r>
            <a:r>
              <a:rPr lang="fr-FR" sz="2400" dirty="0" err="1">
                <a:ea typeface="Tahoma" panose="020B0604030504040204" pitchFamily="34" charset="0"/>
                <a:cs typeface="Tahoma" panose="020B0604030504040204" pitchFamily="34" charset="0"/>
              </a:rPr>
              <a:t>under</a:t>
            </a:r>
            <a:r>
              <a:rPr lang="fr-FR" sz="2400" dirty="0">
                <a:ea typeface="Tahoma" panose="020B0604030504040204" pitchFamily="34" charset="0"/>
                <a:cs typeface="Tahoma" panose="020B0604030504040204" pitchFamily="34" charset="0"/>
              </a:rPr>
              <a:t> a BOT </a:t>
            </a:r>
            <a:r>
              <a:rPr lang="fr-FR" sz="2400" dirty="0" err="1">
                <a:ea typeface="Tahoma" panose="020B0604030504040204" pitchFamily="34" charset="0"/>
                <a:cs typeface="Tahoma" panose="020B0604030504040204" pitchFamily="34" charset="0"/>
              </a:rPr>
              <a:t>contract</a:t>
            </a:r>
            <a:r>
              <a:rPr lang="fr-FR" sz="24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400" dirty="0" err="1">
                <a:ea typeface="Tahoma" panose="020B0604030504040204" pitchFamily="34" charset="0"/>
                <a:cs typeface="Tahoma" panose="020B0604030504040204" pitchFamily="34" charset="0"/>
              </a:rPr>
              <a:t>with</a:t>
            </a:r>
            <a:r>
              <a:rPr lang="fr-FR" sz="2400" dirty="0">
                <a:ea typeface="Tahoma" panose="020B0604030504040204" pitchFamily="34" charset="0"/>
                <a:cs typeface="Tahoma" panose="020B0604030504040204" pitchFamily="34" charset="0"/>
              </a:rPr>
              <a:t> the </a:t>
            </a:r>
            <a:r>
              <a:rPr lang="fr-FR" sz="2400" dirty="0" err="1">
                <a:ea typeface="Tahoma" panose="020B0604030504040204" pitchFamily="34" charset="0"/>
                <a:cs typeface="Tahoma" panose="020B0604030504040204" pitchFamily="34" charset="0"/>
              </a:rPr>
              <a:t>Tunisian</a:t>
            </a:r>
            <a:r>
              <a:rPr lang="fr-FR" sz="2400" dirty="0">
                <a:ea typeface="Tahoma" panose="020B0604030504040204" pitchFamily="34" charset="0"/>
                <a:cs typeface="Tahoma" panose="020B0604030504040204" pitchFamily="34" charset="0"/>
              </a:rPr>
              <a:t> Port </a:t>
            </a:r>
            <a:r>
              <a:rPr lang="fr-FR" sz="2400" dirty="0" err="1">
                <a:ea typeface="Tahoma" panose="020B0604030504040204" pitchFamily="34" charset="0"/>
                <a:cs typeface="Tahoma" panose="020B0604030504040204" pitchFamily="34" charset="0"/>
              </a:rPr>
              <a:t>authorities</a:t>
            </a:r>
            <a:r>
              <a:rPr lang="fr-FR" sz="2400" dirty="0">
                <a:ea typeface="Tahoma" panose="020B0604030504040204" pitchFamily="34" charset="0"/>
                <a:cs typeface="Tahoma" panose="020B0604030504040204" pitchFamily="34" charset="0"/>
              </a:rPr>
              <a:t> for a </a:t>
            </a:r>
            <a:r>
              <a:rPr lang="fr-FR" sz="2400" dirty="0" err="1">
                <a:ea typeface="Tahoma" panose="020B0604030504040204" pitchFamily="34" charset="0"/>
                <a:cs typeface="Tahoma" panose="020B0604030504040204" pitchFamily="34" charset="0"/>
              </a:rPr>
              <a:t>period</a:t>
            </a:r>
            <a:r>
              <a:rPr lang="fr-FR" sz="2400" dirty="0">
                <a:ea typeface="Tahoma" panose="020B0604030504040204" pitchFamily="34" charset="0"/>
                <a:cs typeface="Tahoma" panose="020B0604030504040204" pitchFamily="34" charset="0"/>
              </a:rPr>
              <a:t> of 30 </a:t>
            </a:r>
            <a:r>
              <a:rPr lang="fr-FR" sz="2400" dirty="0" err="1">
                <a:ea typeface="Tahoma" panose="020B0604030504040204" pitchFamily="34" charset="0"/>
                <a:cs typeface="Tahoma" panose="020B0604030504040204" pitchFamily="34" charset="0"/>
              </a:rPr>
              <a:t>years</a:t>
            </a:r>
            <a:r>
              <a:rPr lang="fr-FR" sz="2400" dirty="0"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just"/>
            <a:endParaRPr lang="fr-FR" sz="2400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n-US" sz="2400" b="0" i="0" dirty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Since December 2019, La </a:t>
            </a:r>
            <a:r>
              <a:rPr lang="en-US" sz="2400" b="0" i="0" dirty="0" err="1">
                <a:effectLst/>
                <a:ea typeface="Tahoma" panose="020B0604030504040204" pitchFamily="34" charset="0"/>
                <a:cs typeface="Tahoma" panose="020B0604030504040204" pitchFamily="34" charset="0"/>
              </a:rPr>
              <a:t>Goulette</a:t>
            </a:r>
            <a:r>
              <a:rPr lang="en-US" sz="2400" b="0" i="0" dirty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 Cruise Port joined Global Ports Holding and MSC Cruises.</a:t>
            </a:r>
            <a:endParaRPr lang="fr-FR" sz="240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7</a:t>
            </a:fld>
            <a:endParaRPr lang="fr-BE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r="5932"/>
          <a:stretch>
            <a:fillRect/>
          </a:stretch>
        </p:blipFill>
        <p:spPr bwMode="auto">
          <a:xfrm>
            <a:off x="-1" y="571530"/>
            <a:ext cx="8358215" cy="48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654584" y="6430728"/>
            <a:ext cx="2133600" cy="365125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8</a:t>
            </a:fld>
            <a:endParaRPr lang="fr-BE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2856" y="568540"/>
            <a:ext cx="7798287" cy="5720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9</a:t>
            </a:fld>
            <a:endParaRPr lang="fr-BE"/>
          </a:p>
        </p:txBody>
      </p:sp>
      <p:pic>
        <p:nvPicPr>
          <p:cNvPr id="9" name="Image 8" descr="IMGP0382"/>
          <p:cNvPicPr/>
          <p:nvPr/>
        </p:nvPicPr>
        <p:blipFill>
          <a:blip r:embed="rId2" cstate="print"/>
          <a:srcRect b="11577"/>
          <a:stretch>
            <a:fillRect/>
          </a:stretch>
        </p:blipFill>
        <p:spPr bwMode="auto">
          <a:xfrm>
            <a:off x="4500562" y="642918"/>
            <a:ext cx="3929090" cy="2714644"/>
          </a:xfrm>
          <a:prstGeom prst="rect">
            <a:avLst/>
          </a:prstGeom>
          <a:noFill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642918"/>
            <a:ext cx="4107423" cy="2739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Image 9" descr="DSCF3218.JPG"/>
          <p:cNvPicPr/>
          <p:nvPr/>
        </p:nvPicPr>
        <p:blipFill>
          <a:blip r:embed="rId4" cstate="print"/>
          <a:srcRect t="21693"/>
          <a:stretch>
            <a:fillRect/>
          </a:stretch>
        </p:blipFill>
        <p:spPr bwMode="auto">
          <a:xfrm>
            <a:off x="4500562" y="3714752"/>
            <a:ext cx="392909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58" y="3643314"/>
            <a:ext cx="396287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2280</TotalTime>
  <Words>269</Words>
  <Application>Microsoft Office PowerPoint</Application>
  <PresentationFormat>Affichage à l'écran (4:3)</PresentationFormat>
  <Paragraphs>54</Paragraphs>
  <Slides>18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2" baseType="lpstr">
      <vt:lpstr>Aparajita</vt:lpstr>
      <vt:lpstr>Arial</vt:lpstr>
      <vt:lpstr>Calibri</vt:lpstr>
      <vt:lpstr>Thème Office</vt:lpstr>
      <vt:lpstr>Présentation PowerPoint</vt:lpstr>
      <vt:lpstr>Présentation PowerPoint</vt:lpstr>
      <vt:lpstr>Example of cruise itineraries including Tunis call</vt:lpstr>
      <vt:lpstr>Cruise passengers evolution  2007-2015 </vt:lpstr>
      <vt:lpstr>Tunisia: one of the major transit cruise ports in the Med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So many things and treasors to discover ….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Maha Ben Slimane</dc:creator>
  <cp:lastModifiedBy>Houda Ben Kilani</cp:lastModifiedBy>
  <cp:revision>46</cp:revision>
  <dcterms:created xsi:type="dcterms:W3CDTF">2017-08-30T09:29:11Z</dcterms:created>
  <dcterms:modified xsi:type="dcterms:W3CDTF">2021-10-19T15:21:34Z</dcterms:modified>
</cp:coreProperties>
</file>